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60" r:id="rId5"/>
    <p:sldId id="259" r:id="rId6"/>
    <p:sldId id="261" r:id="rId7"/>
    <p:sldId id="266" r:id="rId8"/>
    <p:sldId id="263" r:id="rId9"/>
    <p:sldId id="295" r:id="rId10"/>
    <p:sldId id="297" r:id="rId11"/>
    <p:sldId id="298" r:id="rId12"/>
    <p:sldId id="262" r:id="rId13"/>
    <p:sldId id="265" r:id="rId14"/>
    <p:sldId id="272" r:id="rId15"/>
    <p:sldId id="299" r:id="rId16"/>
    <p:sldId id="300" r:id="rId17"/>
    <p:sldId id="301" r:id="rId18"/>
    <p:sldId id="305" r:id="rId19"/>
    <p:sldId id="306" r:id="rId20"/>
    <p:sldId id="302" r:id="rId21"/>
    <p:sldId id="303" r:id="rId22"/>
    <p:sldId id="308" r:id="rId23"/>
    <p:sldId id="304" r:id="rId24"/>
    <p:sldId id="307" r:id="rId25"/>
    <p:sldId id="309" r:id="rId26"/>
    <p:sldId id="312" r:id="rId27"/>
    <p:sldId id="313" r:id="rId28"/>
    <p:sldId id="314" r:id="rId29"/>
    <p:sldId id="315" r:id="rId30"/>
    <p:sldId id="316" r:id="rId31"/>
    <p:sldId id="317" r:id="rId32"/>
    <p:sldId id="318" r:id="rId33"/>
    <p:sldId id="319" r:id="rId34"/>
    <p:sldId id="275" r:id="rId35"/>
    <p:sldId id="288" r:id="rId36"/>
    <p:sldId id="289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D1552BE3-ABAB-2843-95A2-9099FE3AE2F7}">
          <p14:sldIdLst>
            <p14:sldId id="256"/>
          </p14:sldIdLst>
        </p14:section>
        <p14:section name="Group Info" id="{7C3DE507-C9AE-0D4B-B431-82EC04377F25}">
          <p14:sldIdLst>
            <p14:sldId id="257"/>
            <p14:sldId id="258"/>
            <p14:sldId id="260"/>
            <p14:sldId id="259"/>
            <p14:sldId id="261"/>
            <p14:sldId id="266"/>
            <p14:sldId id="263"/>
          </p14:sldIdLst>
        </p14:section>
        <p14:section name="Every Mobile Dev Should Know" id="{E1BCD059-E94F-3C44-B96C-CA85EE7AB80A}">
          <p14:sldIdLst>
            <p14:sldId id="295"/>
            <p14:sldId id="297"/>
            <p14:sldId id="298"/>
          </p14:sldIdLst>
        </p14:section>
        <p14:section name="Main Topic" id="{FBA2E764-9841-4644-8979-37BE0FE8EAE3}">
          <p14:sldIdLst>
            <p14:sldId id="262"/>
            <p14:sldId id="265"/>
            <p14:sldId id="272"/>
            <p14:sldId id="299"/>
            <p14:sldId id="300"/>
            <p14:sldId id="301"/>
            <p14:sldId id="305"/>
            <p14:sldId id="306"/>
            <p14:sldId id="302"/>
            <p14:sldId id="303"/>
            <p14:sldId id="308"/>
            <p14:sldId id="304"/>
            <p14:sldId id="307"/>
            <p14:sldId id="309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</p14:sldIdLst>
        </p14:section>
        <p14:section name="Closing" id="{7372B6C0-ECC0-1D48-AE2C-E949F83D2548}">
          <p14:sldIdLst>
            <p14:sldId id="275"/>
            <p14:sldId id="288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ylan Berry" initials="DB" lastIdx="1" clrIdx="0">
    <p:extLst/>
  </p:cmAuthor>
  <p:cmAuthor id="2" name="Dylan Berry" initials="DB [2]" lastIdx="1" clrIdx="1">
    <p:extLst/>
  </p:cmAuthor>
  <p:cmAuthor id="3" name="Dylan Berry" initials="DB [3]" lastIdx="1" clrIdx="2">
    <p:extLst/>
  </p:cmAuthor>
  <p:cmAuthor id="4" name="Dylan Berry" initials="DB [4]" lastIdx="1" clrIdx="3">
    <p:extLst/>
  </p:cmAuthor>
  <p:cmAuthor id="5" name="Dylan Berry" initials="DB [5]" lastIdx="1" clrIdx="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2"/>
    <p:restoredTop sz="73733"/>
  </p:normalViewPr>
  <p:slideViewPr>
    <p:cSldViewPr snapToGrid="0" snapToObjects="1">
      <p:cViewPr varScale="1">
        <p:scale>
          <a:sx n="77" d="100"/>
          <a:sy n="77" d="100"/>
        </p:scale>
        <p:origin x="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commentAuthors" Target="commentAuthors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1A54DF-74C0-E146-BAD7-48563FFA43F1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A2F2D2-68CD-A44C-B834-D97B080981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81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Engage the mobile development community</a:t>
            </a:r>
          </a:p>
          <a:p>
            <a:pPr lvl="1"/>
            <a:r>
              <a:rPr lang="en-US" dirty="0" smtClean="0"/>
              <a:t>Collaboration</a:t>
            </a:r>
          </a:p>
          <a:p>
            <a:pPr lvl="1"/>
            <a:r>
              <a:rPr lang="en-US" dirty="0" smtClean="0"/>
              <a:t>Education</a:t>
            </a:r>
          </a:p>
          <a:p>
            <a:pPr lvl="1"/>
            <a:r>
              <a:rPr lang="en-US" dirty="0" smtClean="0"/>
              <a:t>Experimentation</a:t>
            </a:r>
          </a:p>
          <a:p>
            <a:r>
              <a:rPr lang="en-US" dirty="0" smtClean="0"/>
              <a:t>Present solutions to common Mobile tech problems:</a:t>
            </a:r>
          </a:p>
          <a:p>
            <a:pPr lvl="1" fontAlgn="ctr"/>
            <a:r>
              <a:rPr lang="en-CA" dirty="0" smtClean="0"/>
              <a:t>UX</a:t>
            </a:r>
          </a:p>
          <a:p>
            <a:pPr lvl="1" fontAlgn="ctr"/>
            <a:r>
              <a:rPr lang="en-CA" dirty="0" smtClean="0"/>
              <a:t>Marketing/Adoption</a:t>
            </a:r>
          </a:p>
          <a:p>
            <a:pPr lvl="1" fontAlgn="ctr"/>
            <a:r>
              <a:rPr lang="en-CA" dirty="0" smtClean="0"/>
              <a:t>Distribution</a:t>
            </a:r>
          </a:p>
          <a:p>
            <a:pPr lvl="1" fontAlgn="ctr"/>
            <a:r>
              <a:rPr lang="en-CA" dirty="0" smtClean="0"/>
              <a:t>Testing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2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9 categories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449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Significant change service </a:t>
            </a:r>
          </a:p>
          <a:p>
            <a:pPr rtl="0" fontAlgn="ctr"/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wakes up a suspended app when new location is available</a:t>
            </a:r>
          </a:p>
          <a:p>
            <a:pPr rtl="0" fontAlgn="ctr"/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only on devices with cell radio</a:t>
            </a:r>
          </a:p>
          <a:p>
            <a:pPr rtl="0" fontAlgn="ctr"/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Foreground-only</a:t>
            </a:r>
            <a:r>
              <a:rPr lang="en-CA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B</a:t>
            </a: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ackground location services</a:t>
            </a:r>
          </a:p>
          <a:p>
            <a:pPr rtl="0" fontAlgn="ctr"/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use Core location</a:t>
            </a:r>
          </a:p>
          <a:p>
            <a:pPr rtl="0" fontAlgn="ctr"/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 location services</a:t>
            </a:r>
          </a:p>
          <a:p>
            <a:pPr marL="0" marR="0" lvl="1" indent="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must be registered in </a:t>
            </a:r>
            <a:r>
              <a:rPr lang="en-C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info.plist</a:t>
            </a: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UIBackgroundModes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location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the system wakes the app up whenever there is new location data - effectively allowing the app to run in the background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57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58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Mobile moves fast</a:t>
            </a:r>
          </a:p>
          <a:p>
            <a:r>
              <a:rPr lang="en-US" dirty="0" smtClean="0"/>
              <a:t>Understand what it takes to build/launch/maintain an app</a:t>
            </a:r>
          </a:p>
          <a:p>
            <a:r>
              <a:rPr lang="en-US" dirty="0" smtClean="0"/>
              <a:t>Collaboration and community</a:t>
            </a:r>
          </a:p>
          <a:p>
            <a:r>
              <a:rPr lang="en-US" dirty="0" smtClean="0"/>
              <a:t>Accelerate innovation in Toronto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33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Technical</a:t>
            </a:r>
          </a:p>
          <a:p>
            <a:pPr lvl="1"/>
            <a:r>
              <a:rPr lang="en-US" dirty="0" smtClean="0"/>
              <a:t>Marketing/Adoption</a:t>
            </a:r>
          </a:p>
          <a:p>
            <a:pPr lvl="1"/>
            <a:r>
              <a:rPr lang="en-US" dirty="0" smtClean="0"/>
              <a:t>Usability</a:t>
            </a:r>
          </a:p>
          <a:p>
            <a:r>
              <a:rPr lang="en-US" dirty="0" smtClean="0"/>
              <a:t>HELP! I can’t do this all by myself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4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minimal work in the background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Foreground has precedence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 app state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Stop using shared system resources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Remove strong references to unneeded objects (images)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 up resources for active alerts and action sheets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not update windows/views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 apps should not make any graphic calls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Handle network connection failures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Respond to connect/disconnect for accessories</a:t>
            </a:r>
          </a:p>
          <a:p>
            <a:pPr marL="171450" indent="-171450" rtl="0" fontAlgn="ctr">
              <a:buFont typeface="Arial" charset="0"/>
              <a:buChar char="•"/>
            </a:pP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Remove sensitive information from views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14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C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OnActivated</a:t>
            </a: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on launch/switching from background to foreground</a:t>
            </a:r>
          </a:p>
          <a:p>
            <a:pPr rtl="0" fontAlgn="ctr"/>
            <a:r>
              <a:rPr lang="en-C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OnResignActivation</a:t>
            </a: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on inactive (</a:t>
            </a:r>
            <a:r>
              <a:rPr lang="en-C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incomming</a:t>
            </a: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call/text/other)</a:t>
            </a:r>
          </a:p>
          <a:p>
            <a:pPr rtl="0" fontAlgn="ctr"/>
            <a:r>
              <a:rPr lang="en-C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DidEnterBackground</a:t>
            </a: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on entering background; allows 5 seconds to prepare for possible termination. Save data/tasks, remove sensitive information.</a:t>
            </a:r>
          </a:p>
          <a:p>
            <a:pPr rtl="0" fontAlgn="ctr"/>
            <a:r>
              <a:rPr lang="en-C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WillEnterForeground</a:t>
            </a: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on return to foreground for a background/suspended app. Rehydrate state from </a:t>
            </a:r>
            <a:r>
              <a:rPr lang="en-C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DidEnterBackground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ctr"/>
            <a:r>
              <a:rPr lang="en-C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WillTermninate</a:t>
            </a: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on app shutdown and process destroyed. This is the only method called if multitasking is not available, memory is low or the user manually terminates a backgrounded app. Suspended apps that are terminated do not call this method.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865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pattern can be used anywhere.</a:t>
            </a:r>
          </a:p>
          <a:p>
            <a:r>
              <a:rPr lang="en-US" dirty="0" smtClean="0"/>
              <a:t>Timer</a:t>
            </a:r>
            <a:r>
              <a:rPr lang="en-US" baseline="0" dirty="0" smtClean="0"/>
              <a:t> starts when the app enters the background</a:t>
            </a:r>
          </a:p>
          <a:p>
            <a:r>
              <a:rPr lang="en-US" baseline="0" dirty="0" smtClean="0"/>
              <a:t>Timer resets each time the app returns to the foreground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Device may sleep and pause timer during background task execution</a:t>
            </a:r>
            <a:endParaRPr lang="en-US" baseline="0" dirty="0" smtClean="0"/>
          </a:p>
          <a:p>
            <a:r>
              <a:rPr lang="en-US" baseline="0" dirty="0" smtClean="0"/>
              <a:t>Not recommended for downloads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352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134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Task</a:t>
            </a:r>
            <a:r>
              <a:rPr lang="en-US" baseline="0" dirty="0" smtClean="0"/>
              <a:t> may continue to execute after timeout depending on system resource availability</a:t>
            </a:r>
          </a:p>
          <a:p>
            <a:r>
              <a:rPr lang="en-US" baseline="0" dirty="0" smtClean="0"/>
              <a:t>The simulator does not behave the same as a physical device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77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Transfer content through network and device interruptions.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Upload and download large files (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 Transfer Service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).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 failed transfers, and report client-side - but not server-side </a:t>
            </a:r>
            <a:r>
              <a:rPr lang="mr-I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errors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 Transfer Service is often paired with Background Fetch or Remote Notifications to help applications refresh content in the background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NSUrlSessionDownloadDelegate.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DidWriteData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can perform minor UI updates in foreground or background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Background or terminated app is respawned once data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transfer completes</a:t>
            </a: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DidFinishEventsForBackgroundSession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allows the app to handle new content and update the UI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 updates are complete,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app calls the completion handler and goes back to sleep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A2F2D2-68CD-A44C-B834-D97B0809810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53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>
            <a:noAutofit/>
          </a:bodyPr>
          <a:lstStyle>
            <a:lvl1pPr marL="0" indent="0" algn="l">
              <a:buNone/>
              <a:defRPr sz="3200" b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>
            <a:normAutofit/>
          </a:bodyPr>
          <a:lstStyle>
            <a:lvl1pPr>
              <a:defRPr sz="3200" b="0"/>
            </a:lvl1pPr>
            <a:lvl2pPr>
              <a:defRPr sz="2800" b="0"/>
            </a:lvl2pPr>
            <a:lvl3pPr>
              <a:defRPr sz="2400" b="0"/>
            </a:lvl3pPr>
            <a:lvl4pPr>
              <a:defRPr sz="2000" b="0"/>
            </a:lvl4pPr>
            <a:lvl5pPr>
              <a:defRPr sz="20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6000" b="1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3200" b="1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>
            <a:lvl1pPr>
              <a:defRPr sz="1100"/>
            </a:lvl1pPr>
          </a:lstStyle>
          <a:p>
            <a:fld id="{18C79C5D-2A6F-F04D-97DA-BEF2467B64E4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>
            <a:lvl1pPr>
              <a:defRPr sz="11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>
            <a:lvl1pPr>
              <a:defRPr sz="32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10/14/17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8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Toronto Mobile .NET Developers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Services and Background </a:t>
            </a:r>
            <a:r>
              <a:rPr lang="en-US" dirty="0" smtClean="0"/>
              <a:t>Tasks (</a:t>
            </a:r>
            <a:r>
              <a:rPr lang="en-US" dirty="0" smtClean="0"/>
              <a:t>October 17, 2017)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5348" y="2874015"/>
            <a:ext cx="886653" cy="154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676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mr-mig</a:t>
            </a:r>
            <a:r>
              <a:rPr lang="en-US" dirty="0"/>
              <a:t>/every-programmer-should-know</a:t>
            </a:r>
          </a:p>
        </p:txBody>
      </p:sp>
    </p:spTree>
    <p:extLst>
      <p:ext uri="{BB962C8B-B14F-4D97-AF65-F5344CB8AC3E}">
        <p14:creationId xmlns:p14="http://schemas.microsoft.com/office/powerpoint/2010/main" val="106638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Our 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TorontoMobileDevelopers</a:t>
            </a:r>
            <a:r>
              <a:rPr lang="en-US" dirty="0" smtClean="0"/>
              <a:t>/every-mobile-dev-should-know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76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 and Background Tasks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Dylan Berry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80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Dylan Berry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6496488" cy="363651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17 Years Professional Development experience</a:t>
            </a:r>
          </a:p>
          <a:p>
            <a:r>
              <a:rPr lang="en-US" dirty="0" smtClean="0"/>
              <a:t>Mobile Developer @ BSI Labs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Certified</a:t>
            </a:r>
          </a:p>
          <a:p>
            <a:r>
              <a:rPr lang="en-US" dirty="0" smtClean="0"/>
              <a:t>3 Years Mobile Development experience</a:t>
            </a:r>
          </a:p>
          <a:p>
            <a:r>
              <a:rPr lang="en-US" dirty="0" smtClean="0"/>
              <a:t>Genetically predisposed programmer 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dylanberry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680477" y="4309484"/>
            <a:ext cx="1954381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800" dirty="0" smtClean="0"/>
              <a:t>👓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0477" y="2430213"/>
            <a:ext cx="1872511" cy="187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22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Motivation &amp; Guidelines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64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Improve UX</a:t>
            </a:r>
          </a:p>
          <a:p>
            <a:pPr lvl="1"/>
            <a:r>
              <a:rPr lang="en-US" dirty="0" smtClean="0"/>
              <a:t>Location</a:t>
            </a:r>
          </a:p>
          <a:p>
            <a:pPr lvl="1"/>
            <a:r>
              <a:rPr lang="en-US" dirty="0" smtClean="0"/>
              <a:t>Audio</a:t>
            </a:r>
          </a:p>
          <a:p>
            <a:pPr lvl="1"/>
            <a:r>
              <a:rPr lang="en-US" dirty="0" smtClean="0"/>
              <a:t>Sync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6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Stability</a:t>
            </a:r>
          </a:p>
          <a:p>
            <a:r>
              <a:rPr lang="en-US" dirty="0" smtClean="0"/>
              <a:t>Headless</a:t>
            </a:r>
          </a:p>
          <a:p>
            <a:r>
              <a:rPr lang="en-US" dirty="0" smtClean="0"/>
              <a:t>Connectivity</a:t>
            </a:r>
          </a:p>
          <a:p>
            <a:r>
              <a:rPr lang="en-US" dirty="0" smtClean="0"/>
              <a:t>Power</a:t>
            </a:r>
          </a:p>
          <a:p>
            <a:r>
              <a:rPr lang="en-US" dirty="0" smtClean="0"/>
              <a:t>Security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75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Background Execution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47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Lifecycle &amp; 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running/terminated</a:t>
            </a:r>
          </a:p>
          <a:p>
            <a:r>
              <a:rPr lang="en-US" dirty="0" smtClean="0"/>
              <a:t>Running/active</a:t>
            </a:r>
          </a:p>
          <a:p>
            <a:r>
              <a:rPr lang="en-US" dirty="0" smtClean="0"/>
              <a:t>Inactive (call/text/etc.)</a:t>
            </a:r>
          </a:p>
          <a:p>
            <a:r>
              <a:rPr lang="en-US" dirty="0" smtClean="0"/>
              <a:t>Background (continues to execute)</a:t>
            </a:r>
          </a:p>
          <a:p>
            <a:r>
              <a:rPr lang="en-US" dirty="0" smtClean="0"/>
              <a:t>Suspended (process alive, no execution)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11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Lifecycle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OnActivated</a:t>
            </a:r>
            <a:endParaRPr lang="en-US" dirty="0" smtClean="0"/>
          </a:p>
          <a:p>
            <a:r>
              <a:rPr lang="en-US" dirty="0" err="1" smtClean="0"/>
              <a:t>OnResignActivation</a:t>
            </a:r>
            <a:endParaRPr lang="en-US" dirty="0" smtClean="0"/>
          </a:p>
          <a:p>
            <a:r>
              <a:rPr lang="en-US" dirty="0" err="1" smtClean="0"/>
              <a:t>DidEnterBackground</a:t>
            </a:r>
            <a:endParaRPr lang="en-US" dirty="0" smtClean="0"/>
          </a:p>
          <a:p>
            <a:r>
              <a:rPr lang="en-US" dirty="0" err="1" smtClean="0"/>
              <a:t>WillEnterForeground</a:t>
            </a:r>
            <a:endParaRPr lang="en-US" dirty="0" smtClean="0"/>
          </a:p>
          <a:p>
            <a:r>
              <a:rPr lang="en-US" dirty="0" err="1" smtClean="0"/>
              <a:t>WillTerminate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5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Engagement</a:t>
            </a:r>
          </a:p>
          <a:p>
            <a:r>
              <a:rPr lang="en-US" dirty="0" smtClean="0"/>
              <a:t>Solve Problems</a:t>
            </a:r>
          </a:p>
        </p:txBody>
      </p:sp>
    </p:spTree>
    <p:extLst>
      <p:ext uri="{BB962C8B-B14F-4D97-AF65-F5344CB8AC3E}">
        <p14:creationId xmlns:p14="http://schemas.microsoft.com/office/powerpoint/2010/main" val="137087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Register background task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Register as a background-necessary app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Enable background updates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59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 A Background Task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categories: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Background-safe tasks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 smtClean="0"/>
              <a:t>DidEnterBackground</a:t>
            </a:r>
            <a:r>
              <a:rPr lang="en-US" dirty="0" smtClean="0"/>
              <a:t> tasks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Background transfers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9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Background-Safe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02735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Register long-running tasks to guard against </a:t>
            </a:r>
            <a:r>
              <a:rPr lang="en-US" smtClean="0"/>
              <a:t>state change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10000" y="3811953"/>
            <a:ext cx="10571998" cy="166199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nint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 err="1">
                <a:solidFill>
                  <a:srgbClr val="262626"/>
                </a:solidFill>
                <a:latin typeface="Menlo-Regular" charset="0"/>
              </a:rPr>
              <a:t>taskID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=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UIApplication</a:t>
            </a:r>
            <a:r>
              <a:rPr lang="en-US" sz="1700" dirty="0" err="1">
                <a:solidFill>
                  <a:srgbClr val="646464"/>
                </a:solidFill>
                <a:latin typeface="Menlo-Regular" charset="0"/>
              </a:rPr>
              <a:t>.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SharedApplication</a:t>
            </a:r>
            <a:r>
              <a:rPr lang="en-US" sz="1700" dirty="0" err="1">
                <a:solidFill>
                  <a:srgbClr val="646464"/>
                </a:solidFill>
                <a:latin typeface="Menlo-Regular" charset="0"/>
              </a:rPr>
              <a:t>.</a:t>
            </a:r>
            <a:r>
              <a:rPr lang="en-US" sz="1700" b="1" dirty="0" err="1">
                <a:solidFill>
                  <a:srgbClr val="982525"/>
                </a:solidFill>
                <a:latin typeface="Menlo-Bold" charset="0"/>
              </a:rPr>
              <a:t>BeginBackgroundTask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(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()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=&gt;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{});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</a:p>
          <a:p>
            <a:endParaRPr lang="en-US" sz="1700" dirty="0">
              <a:solidFill>
                <a:srgbClr val="262626"/>
              </a:solidFill>
              <a:latin typeface="Menlo-Regular" charset="0"/>
            </a:endParaRPr>
          </a:p>
          <a:p>
            <a:r>
              <a:rPr lang="en-US" sz="1700" i="1" dirty="0">
                <a:solidFill>
                  <a:srgbClr val="9A9A9A"/>
                </a:solidFill>
                <a:latin typeface="Menlo-Italic" charset="0"/>
              </a:rPr>
              <a:t>//runs on main or background thread</a:t>
            </a:r>
            <a:endParaRPr lang="en-US" sz="1700" dirty="0">
              <a:solidFill>
                <a:srgbClr val="262626"/>
              </a:solidFill>
              <a:latin typeface="Menlo-Regular" charset="0"/>
            </a:endParaRPr>
          </a:p>
          <a:p>
            <a:r>
              <a:rPr lang="en-US" sz="1700" b="1" dirty="0" err="1">
                <a:solidFill>
                  <a:srgbClr val="982525"/>
                </a:solidFill>
                <a:latin typeface="Menlo-Bold" charset="0"/>
              </a:rPr>
              <a:t>FinishLongRunningTask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(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taskID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);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</a:p>
          <a:p>
            <a:endParaRPr lang="en-US" sz="1700" dirty="0">
              <a:solidFill>
                <a:srgbClr val="262626"/>
              </a:solidFill>
              <a:latin typeface="Menlo-Regular" charset="0"/>
            </a:endParaRPr>
          </a:p>
          <a:p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UIApplication</a:t>
            </a:r>
            <a:r>
              <a:rPr lang="en-US" sz="1700" dirty="0" err="1">
                <a:solidFill>
                  <a:srgbClr val="646464"/>
                </a:solidFill>
                <a:latin typeface="Menlo-Regular" charset="0"/>
              </a:rPr>
              <a:t>.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SharedApplication</a:t>
            </a:r>
            <a:r>
              <a:rPr lang="en-US" sz="1700" dirty="0" err="1">
                <a:solidFill>
                  <a:srgbClr val="646464"/>
                </a:solidFill>
                <a:latin typeface="Menlo-Regular" charset="0"/>
              </a:rPr>
              <a:t>.</a:t>
            </a:r>
            <a:r>
              <a:rPr lang="en-US" sz="1700" b="1" dirty="0" err="1">
                <a:solidFill>
                  <a:srgbClr val="982525"/>
                </a:solidFill>
                <a:latin typeface="Menlo-Bold" charset="0"/>
              </a:rPr>
              <a:t>EndBackgroundTask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(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taskID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);</a:t>
            </a:r>
            <a:endParaRPr lang="en-US" sz="1700" dirty="0">
              <a:solidFill>
                <a:srgbClr val="262626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07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iOS - Register Long Running Task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88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DidEnterBackground</a:t>
            </a:r>
            <a:r>
              <a:rPr lang="en-US" dirty="0" smtClean="0"/>
              <a:t>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02735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Register long-running tasks to guard against </a:t>
            </a:r>
            <a:r>
              <a:rPr lang="en-US" smtClean="0"/>
              <a:t>state change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10000" y="3811953"/>
            <a:ext cx="10571998" cy="166199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nint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 err="1">
                <a:solidFill>
                  <a:srgbClr val="262626"/>
                </a:solidFill>
                <a:latin typeface="Menlo-Regular" charset="0"/>
              </a:rPr>
              <a:t>taskID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=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UIApplication</a:t>
            </a:r>
            <a:r>
              <a:rPr lang="en-US" sz="1700" dirty="0" err="1">
                <a:solidFill>
                  <a:srgbClr val="646464"/>
                </a:solidFill>
                <a:latin typeface="Menlo-Regular" charset="0"/>
              </a:rPr>
              <a:t>.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SharedApplication</a:t>
            </a:r>
            <a:r>
              <a:rPr lang="en-US" sz="1700" dirty="0" err="1">
                <a:solidFill>
                  <a:srgbClr val="646464"/>
                </a:solidFill>
                <a:latin typeface="Menlo-Regular" charset="0"/>
              </a:rPr>
              <a:t>.</a:t>
            </a:r>
            <a:r>
              <a:rPr lang="en-US" sz="1700" b="1" dirty="0" err="1">
                <a:solidFill>
                  <a:srgbClr val="982525"/>
                </a:solidFill>
                <a:latin typeface="Menlo-Bold" charset="0"/>
              </a:rPr>
              <a:t>BeginBackgroundTask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(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()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=&gt;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{});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</a:p>
          <a:p>
            <a:endParaRPr lang="en-US" sz="1700" dirty="0">
              <a:solidFill>
                <a:srgbClr val="262626"/>
              </a:solidFill>
              <a:latin typeface="Menlo-Regular" charset="0"/>
            </a:endParaRPr>
          </a:p>
          <a:p>
            <a:r>
              <a:rPr lang="en-US" sz="1700" i="1" dirty="0">
                <a:solidFill>
                  <a:srgbClr val="9A9A9A"/>
                </a:solidFill>
                <a:latin typeface="Menlo-Italic" charset="0"/>
              </a:rPr>
              <a:t>//runs on main or background thread</a:t>
            </a:r>
            <a:endParaRPr lang="en-US" sz="1700" dirty="0">
              <a:solidFill>
                <a:srgbClr val="262626"/>
              </a:solidFill>
              <a:latin typeface="Menlo-Regular" charset="0"/>
            </a:endParaRPr>
          </a:p>
          <a:p>
            <a:r>
              <a:rPr lang="en-US" sz="1700" b="1" dirty="0" err="1">
                <a:solidFill>
                  <a:srgbClr val="982525"/>
                </a:solidFill>
                <a:latin typeface="Menlo-Bold" charset="0"/>
              </a:rPr>
              <a:t>FinishLongRunningTask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(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taskID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);</a:t>
            </a:r>
            <a:r>
              <a:rPr lang="en-US" sz="1700" dirty="0">
                <a:solidFill>
                  <a:srgbClr val="262626"/>
                </a:solidFill>
                <a:latin typeface="Menlo-Regular" charset="0"/>
              </a:rPr>
              <a:t> </a:t>
            </a:r>
          </a:p>
          <a:p>
            <a:endParaRPr lang="en-US" sz="1700" dirty="0">
              <a:solidFill>
                <a:srgbClr val="262626"/>
              </a:solidFill>
              <a:latin typeface="Menlo-Regular" charset="0"/>
            </a:endParaRPr>
          </a:p>
          <a:p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UIApplication</a:t>
            </a:r>
            <a:r>
              <a:rPr lang="en-US" sz="1700" dirty="0" err="1">
                <a:solidFill>
                  <a:srgbClr val="646464"/>
                </a:solidFill>
                <a:latin typeface="Menlo-Regular" charset="0"/>
              </a:rPr>
              <a:t>.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SharedApplication</a:t>
            </a:r>
            <a:r>
              <a:rPr lang="en-US" sz="1700" dirty="0" err="1">
                <a:solidFill>
                  <a:srgbClr val="646464"/>
                </a:solidFill>
                <a:latin typeface="Menlo-Regular" charset="0"/>
              </a:rPr>
              <a:t>.</a:t>
            </a:r>
            <a:r>
              <a:rPr lang="en-US" sz="1700" b="1" dirty="0" err="1">
                <a:solidFill>
                  <a:srgbClr val="982525"/>
                </a:solidFill>
                <a:latin typeface="Menlo-Bold" charset="0"/>
              </a:rPr>
              <a:t>EndBackgroundTask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(</a:t>
            </a:r>
            <a:r>
              <a:rPr lang="en-US" sz="1700" dirty="0" err="1">
                <a:solidFill>
                  <a:srgbClr val="65288B"/>
                </a:solidFill>
                <a:latin typeface="Menlo-Regular" charset="0"/>
              </a:rPr>
              <a:t>taskID</a:t>
            </a:r>
            <a:r>
              <a:rPr lang="en-US" sz="1700" dirty="0">
                <a:solidFill>
                  <a:srgbClr val="646464"/>
                </a:solidFill>
                <a:latin typeface="Menlo-Regular" charset="0"/>
              </a:rPr>
              <a:t>);</a:t>
            </a:r>
            <a:endParaRPr lang="en-US" sz="1700" dirty="0">
              <a:solidFill>
                <a:srgbClr val="262626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42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Handling Timeouts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BeginBackgroundTask</a:t>
            </a:r>
            <a:r>
              <a:rPr lang="en-US" dirty="0" smtClean="0"/>
              <a:t> lambda accepts timeout handler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50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iOS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DidEnterBackground</a:t>
            </a:r>
            <a:r>
              <a:rPr lang="en-US" dirty="0" smtClean="0"/>
              <a:t> Task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8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Transfers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NSUrlSession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92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3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iOS </a:t>
            </a:r>
            <a:r>
              <a:rPr lang="mr-IN" dirty="0" smtClean="0"/>
              <a:t>–</a:t>
            </a:r>
            <a:r>
              <a:rPr lang="en-US" dirty="0" smtClean="0"/>
              <a:t> Background Transfer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36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Registering As A Background App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6022348"/>
              </p:ext>
            </p:extLst>
          </p:nvPr>
        </p:nvGraphicFramePr>
        <p:xfrm>
          <a:off x="648840" y="2461655"/>
          <a:ext cx="10894318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93103"/>
                <a:gridCol w="2744606"/>
                <a:gridCol w="4856609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1" i="0" dirty="0" smtClean="0">
                          <a:solidFill>
                            <a:srgbClr val="FFFFFF"/>
                          </a:solidFill>
                          <a:effectLst/>
                          <a:latin typeface="Lucida Grande" charset="0"/>
                        </a:rPr>
                        <a:t>Background </a:t>
                      </a:r>
                      <a:r>
                        <a:rPr lang="en-US" sz="1400" b="1" i="0" dirty="0">
                          <a:solidFill>
                            <a:srgbClr val="FFFFFF"/>
                          </a:solidFill>
                          <a:effectLst/>
                          <a:latin typeface="Lucida Grande" charset="0"/>
                        </a:rPr>
                        <a:t>mode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i="0" dirty="0" err="1">
                          <a:solidFill>
                            <a:srgbClr val="FFFFFF"/>
                          </a:solidFill>
                          <a:effectLst/>
                          <a:latin typeface="Lucida Grande" charset="0"/>
                        </a:rPr>
                        <a:t>UIBackgroundModes</a:t>
                      </a:r>
                      <a:r>
                        <a:rPr lang="en-US" sz="1400" b="1" i="0" dirty="0">
                          <a:solidFill>
                            <a:srgbClr val="FFFFFF"/>
                          </a:solidFill>
                          <a:effectLst/>
                          <a:latin typeface="Lucida Grande" charset="0"/>
                        </a:rPr>
                        <a:t> value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1" i="0" dirty="0" smtClean="0">
                          <a:solidFill>
                            <a:srgbClr val="FFFFFF"/>
                          </a:solidFill>
                          <a:effectLst/>
                          <a:latin typeface="Lucida Grande" charset="0"/>
                        </a:rPr>
                        <a:t>Background</a:t>
                      </a:r>
                      <a:r>
                        <a:rPr lang="en-US" sz="1400" b="1" i="0" baseline="0" dirty="0" smtClean="0">
                          <a:solidFill>
                            <a:srgbClr val="FFFFFF"/>
                          </a:solidFill>
                          <a:effectLst/>
                          <a:latin typeface="Lucida Grande" charset="0"/>
                        </a:rPr>
                        <a:t> activity</a:t>
                      </a:r>
                      <a:endParaRPr lang="en-US" sz="1400" b="1" i="0" dirty="0">
                        <a:solidFill>
                          <a:srgbClr val="FFFFFF"/>
                        </a:solidFill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>
                          <a:effectLst/>
                          <a:latin typeface="Lucida Grande" charset="0"/>
                        </a:rPr>
                        <a:t>Audio and AirPlay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audio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Plays/records audio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>
                          <a:effectLst/>
                          <a:latin typeface="Lucida Grande" charset="0"/>
                        </a:rPr>
                        <a:t>Location updates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location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Tracks location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>
                          <a:effectLst/>
                          <a:latin typeface="Lucida Grande" charset="0"/>
                        </a:rPr>
                        <a:t>Voice over IP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err="1">
                          <a:effectLst/>
                          <a:latin typeface="Lucida Grande" charset="0"/>
                        </a:rPr>
                        <a:t>voip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Place/receive</a:t>
                      </a:r>
                      <a:r>
                        <a:rPr lang="en-US" sz="1400" b="0" i="0" baseline="0" dirty="0" smtClean="0">
                          <a:effectLst/>
                          <a:latin typeface="Lucida Grande" charset="0"/>
                        </a:rPr>
                        <a:t> VOIP calls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>
                          <a:effectLst/>
                          <a:latin typeface="Lucida Grande" charset="0"/>
                        </a:rPr>
                        <a:t>Newsstand downloads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newsstand-content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Downloads/processes magazine/newspaper content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>
                          <a:effectLst/>
                          <a:latin typeface="Lucida Grande" charset="0"/>
                        </a:rPr>
                        <a:t>External accessory communication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external-accessory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Uses External </a:t>
                      </a:r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Accessory </a:t>
                      </a:r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framework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>
                          <a:effectLst/>
                          <a:latin typeface="Lucida Grande" charset="0"/>
                        </a:rPr>
                        <a:t>Uses Bluetooth LE accessories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err="1">
                          <a:effectLst/>
                          <a:latin typeface="Lucida Grande" charset="0"/>
                        </a:rPr>
                        <a:t>bluetooth</a:t>
                      </a:r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-central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Uses Core </a:t>
                      </a:r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Bluetooth </a:t>
                      </a:r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framework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>
                          <a:effectLst/>
                          <a:latin typeface="Lucida Grande" charset="0"/>
                        </a:rPr>
                        <a:t>Acts as a Bluetooth LE accessory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err="1">
                          <a:effectLst/>
                          <a:latin typeface="Lucida Grande" charset="0"/>
                        </a:rPr>
                        <a:t>bluetooth</a:t>
                      </a:r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-peripheral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Uses Core </a:t>
                      </a:r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Bluetooth </a:t>
                      </a:r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framework </a:t>
                      </a:r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in peripheral mode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>
                          <a:effectLst/>
                          <a:latin typeface="Lucida Grande" charset="0"/>
                        </a:rPr>
                        <a:t>Background fetch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fetch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Downloads/processes content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  <a:tr h="370840"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Remote notifications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>
                          <a:effectLst/>
                          <a:latin typeface="Lucida Grande" charset="0"/>
                        </a:rPr>
                        <a:t>remote-notification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400" b="0" i="0" dirty="0" smtClean="0">
                          <a:effectLst/>
                          <a:latin typeface="Lucida Grande" charset="0"/>
                        </a:rPr>
                        <a:t>Downloads content triggered</a:t>
                      </a:r>
                      <a:r>
                        <a:rPr lang="en-US" sz="1400" b="0" i="0" baseline="0" dirty="0" smtClean="0">
                          <a:effectLst/>
                          <a:latin typeface="Lucida Grande" charset="0"/>
                        </a:rPr>
                        <a:t> by a remote notification</a:t>
                      </a:r>
                      <a:endParaRPr lang="en-US" sz="1400" b="0" i="0" dirty="0">
                        <a:effectLst/>
                        <a:latin typeface="Lucida Grande" charset="0"/>
                      </a:endParaRPr>
                    </a:p>
                  </a:txBody>
                  <a:tcPr marL="63500" marR="63500" marT="63500" marB="6350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099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Mobile Developers</a:t>
            </a:r>
          </a:p>
          <a:p>
            <a:r>
              <a:rPr lang="en-US" dirty="0" smtClean="0"/>
              <a:t>Key Stakeholders</a:t>
            </a:r>
          </a:p>
        </p:txBody>
      </p:sp>
    </p:spTree>
    <p:extLst>
      <p:ext uri="{BB962C8B-B14F-4D97-AF65-F5344CB8AC3E}">
        <p14:creationId xmlns:p14="http://schemas.microsoft.com/office/powerpoint/2010/main" val="91802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Location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fontAlgn="ctr">
              <a:buFont typeface="+mj-lt"/>
              <a:buAutoNum type="arabicPeriod"/>
            </a:pPr>
            <a:r>
              <a:rPr lang="en-CA" dirty="0" smtClean="0"/>
              <a:t>Significant-change</a:t>
            </a:r>
            <a:endParaRPr lang="en-CA" dirty="0"/>
          </a:p>
          <a:p>
            <a:pPr marL="514350" indent="-514350" fontAlgn="ctr">
              <a:buFont typeface="+mj-lt"/>
              <a:buAutoNum type="arabicPeriod"/>
            </a:pPr>
            <a:r>
              <a:rPr lang="en-CA" dirty="0" smtClean="0"/>
              <a:t>Foreground-only</a:t>
            </a:r>
            <a:endParaRPr lang="en-CA" dirty="0"/>
          </a:p>
          <a:p>
            <a:pPr marL="514350" indent="-514350" fontAlgn="ctr">
              <a:buFont typeface="+mj-lt"/>
              <a:buAutoNum type="arabicPeriod"/>
            </a:pPr>
            <a:r>
              <a:rPr lang="en-CA" dirty="0" smtClean="0"/>
              <a:t>Background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7265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4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iOS </a:t>
            </a:r>
            <a:r>
              <a:rPr lang="mr-IN" dirty="0" smtClean="0"/>
              <a:t>–</a:t>
            </a:r>
            <a:r>
              <a:rPr lang="en-US" dirty="0" smtClean="0"/>
              <a:t> Background Location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78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Backgrounding Guidance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2"/>
          </p:nvPr>
        </p:nvSpPr>
        <p:spPr/>
        <p:txBody>
          <a:bodyPr anchor="b">
            <a:norm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developer.xamarin.com</a:t>
            </a:r>
            <a:r>
              <a:rPr lang="en-US" sz="1200" dirty="0"/>
              <a:t>/guides/</a:t>
            </a:r>
            <a:r>
              <a:rPr lang="en-US" sz="1200" dirty="0" err="1"/>
              <a:t>ios</a:t>
            </a:r>
            <a:r>
              <a:rPr lang="en-US" sz="1200" dirty="0"/>
              <a:t>/</a:t>
            </a:r>
            <a:r>
              <a:rPr lang="en-US" sz="1200" dirty="0" err="1"/>
              <a:t>application_fundamentals</a:t>
            </a:r>
            <a:r>
              <a:rPr lang="en-US" sz="1200" dirty="0"/>
              <a:t>/backgrounding/</a:t>
            </a:r>
            <a:r>
              <a:rPr lang="en-US" sz="1200" dirty="0" err="1"/>
              <a:t>ios_backgrounding_guidance</a:t>
            </a:r>
            <a:r>
              <a:rPr lang="en-US" sz="1200" dirty="0"/>
              <a:t>/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598" y="211016"/>
            <a:ext cx="5517062" cy="6443003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49011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11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New Location permissions</a:t>
            </a:r>
          </a:p>
          <a:p>
            <a:r>
              <a:rPr lang="en-US" dirty="0" smtClean="0"/>
              <a:t>New Background refresh settings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15" y="2097233"/>
            <a:ext cx="2542138" cy="452161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66866"/>
          <a:stretch/>
        </p:blipFill>
        <p:spPr>
          <a:xfrm>
            <a:off x="8846181" y="2097233"/>
            <a:ext cx="2535817" cy="450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4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it Up!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Conclusion, resources and thank </a:t>
            </a:r>
            <a:r>
              <a:rPr lang="en-US" dirty="0" smtClean="0"/>
              <a:t>you.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13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Apple Docs </a:t>
            </a:r>
            <a:r>
              <a:rPr lang="mr-IN" dirty="0" smtClean="0"/>
              <a:t>–</a:t>
            </a:r>
            <a:r>
              <a:rPr lang="en-US" dirty="0" smtClean="0"/>
              <a:t> Background Execution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developer.apple.com</a:t>
            </a:r>
            <a:r>
              <a:rPr lang="en-US" dirty="0"/>
              <a:t>/library/content/documentation/iPhone/Conceptual/</a:t>
            </a:r>
            <a:r>
              <a:rPr lang="en-US" dirty="0" err="1"/>
              <a:t>iPhoneOSProgrammingGuide</a:t>
            </a:r>
            <a:r>
              <a:rPr lang="en-US" dirty="0"/>
              <a:t>/</a:t>
            </a:r>
            <a:r>
              <a:rPr lang="en-US" dirty="0" err="1"/>
              <a:t>BackgroundExecution</a:t>
            </a:r>
            <a:r>
              <a:rPr lang="en-US" dirty="0"/>
              <a:t>/</a:t>
            </a:r>
            <a:r>
              <a:rPr lang="en-US" dirty="0" err="1"/>
              <a:t>BackgroundExecution.html</a:t>
            </a:r>
            <a:r>
              <a:rPr lang="en-US" dirty="0"/>
              <a:t>#//</a:t>
            </a:r>
            <a:r>
              <a:rPr lang="en-US" dirty="0" err="1" smtClean="0"/>
              <a:t>apple_ref</a:t>
            </a:r>
            <a:r>
              <a:rPr lang="en-US" dirty="0" smtClean="0"/>
              <a:t>/doc/</a:t>
            </a:r>
            <a:r>
              <a:rPr lang="en-US" dirty="0" err="1" smtClean="0"/>
              <a:t>uid</a:t>
            </a:r>
            <a:r>
              <a:rPr lang="en-US" dirty="0" smtClean="0"/>
              <a:t>/TP40007072-CH4-SW1</a:t>
            </a:r>
          </a:p>
          <a:p>
            <a:r>
              <a:rPr lang="en-US" dirty="0"/>
              <a:t>Apple Docs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NSURLSession</a:t>
            </a:r>
            <a:endParaRPr lang="en-US" dirty="0" smtClean="0"/>
          </a:p>
          <a:p>
            <a:pPr lvl="1"/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developer.apple.com</a:t>
            </a:r>
            <a:r>
              <a:rPr lang="en-US" dirty="0"/>
              <a:t>/library/content/documentation/Cocoa/Conceptual/</a:t>
            </a:r>
            <a:r>
              <a:rPr lang="en-US" dirty="0" err="1"/>
              <a:t>URLLoadingSystem</a:t>
            </a:r>
            <a:r>
              <a:rPr lang="en-US" dirty="0"/>
              <a:t>/Articles/</a:t>
            </a:r>
            <a:r>
              <a:rPr lang="en-US" dirty="0" err="1"/>
              <a:t>UsingNSURLSession.html</a:t>
            </a:r>
            <a:r>
              <a:rPr lang="en-US" dirty="0"/>
              <a:t>#//</a:t>
            </a:r>
            <a:r>
              <a:rPr lang="en-US" dirty="0" err="1"/>
              <a:t>apple_ref</a:t>
            </a:r>
            <a:r>
              <a:rPr lang="en-US" dirty="0"/>
              <a:t>/doc/</a:t>
            </a:r>
            <a:r>
              <a:rPr lang="en-US" dirty="0" err="1"/>
              <a:t>uid</a:t>
            </a:r>
            <a:r>
              <a:rPr lang="en-US" dirty="0"/>
              <a:t>/TP40013509-SW1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Documentation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developer.xamarin.com</a:t>
            </a:r>
            <a:r>
              <a:rPr lang="en-US" dirty="0"/>
              <a:t>/guides/</a:t>
            </a:r>
            <a:r>
              <a:rPr lang="en-US" dirty="0" err="1"/>
              <a:t>ios</a:t>
            </a:r>
            <a:r>
              <a:rPr lang="en-US" dirty="0"/>
              <a:t>/</a:t>
            </a:r>
            <a:r>
              <a:rPr lang="en-US" dirty="0" err="1"/>
              <a:t>application_fundamentals</a:t>
            </a:r>
            <a:r>
              <a:rPr lang="en-US" dirty="0"/>
              <a:t>/backgrounding/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2870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Attendees</a:t>
            </a:r>
          </a:p>
          <a:p>
            <a:endParaRPr lang="en-US" dirty="0" smtClean="0"/>
          </a:p>
          <a:p>
            <a:r>
              <a:rPr lang="en-US" dirty="0" smtClean="0"/>
              <a:t>BSI Labs</a:t>
            </a:r>
          </a:p>
          <a:p>
            <a:r>
              <a:rPr lang="en-US" dirty="0" err="1" smtClean="0"/>
              <a:t>Brightlane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8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up with tech</a:t>
            </a:r>
          </a:p>
          <a:p>
            <a:r>
              <a:rPr lang="en-US" dirty="0" smtClean="0"/>
              <a:t>Collaboration</a:t>
            </a:r>
          </a:p>
        </p:txBody>
      </p:sp>
    </p:spTree>
    <p:extLst>
      <p:ext uri="{BB962C8B-B14F-4D97-AF65-F5344CB8AC3E}">
        <p14:creationId xmlns:p14="http://schemas.microsoft.com/office/powerpoint/2010/main" val="512801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&amp;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Third Tuesday of the month @ 5:30pm</a:t>
            </a:r>
          </a:p>
          <a:p>
            <a:r>
              <a:rPr lang="en-US" dirty="0" smtClean="0"/>
              <a:t>Next meetup: </a:t>
            </a:r>
          </a:p>
          <a:p>
            <a:pPr lvl="1"/>
            <a:r>
              <a:rPr lang="en-US" dirty="0" smtClean="0"/>
              <a:t>Tuesday, November 21</a:t>
            </a:r>
            <a:r>
              <a:rPr lang="en-US" baseline="30000" dirty="0" smtClean="0"/>
              <a:t>st</a:t>
            </a:r>
            <a:r>
              <a:rPr lang="en-US" dirty="0" smtClean="0"/>
              <a:t>, 5:30pm</a:t>
            </a:r>
          </a:p>
          <a:p>
            <a:pPr lvl="1"/>
            <a:r>
              <a:rPr lang="en-US" dirty="0" smtClean="0"/>
              <a:t>545 King Street West (</a:t>
            </a:r>
            <a:r>
              <a:rPr lang="en-US" dirty="0" err="1" smtClean="0"/>
              <a:t>Brightlane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6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Speakers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Call for speakers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73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twitter.com</a:t>
            </a:r>
            <a:r>
              <a:rPr lang="en-US" dirty="0"/>
              <a:t>/</a:t>
            </a:r>
            <a:r>
              <a:rPr lang="en-US" dirty="0" err="1"/>
              <a:t>TOMobileDev</a:t>
            </a:r>
            <a:endParaRPr lang="en-US" dirty="0" smtClean="0"/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www.meetup.com</a:t>
            </a:r>
            <a:r>
              <a:rPr lang="en-US" dirty="0"/>
              <a:t>/</a:t>
            </a:r>
            <a:r>
              <a:rPr lang="en-US" dirty="0" err="1"/>
              <a:t>TorontoMobileDevelopers</a:t>
            </a:r>
            <a:r>
              <a:rPr lang="en-US" dirty="0"/>
              <a:t>/</a:t>
            </a:r>
            <a:endParaRPr lang="en-US" dirty="0" smtClean="0"/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TorontoMobileDevelopers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/channel/UCASHUenPcHRI0Aabp2QAl6w</a:t>
            </a:r>
          </a:p>
        </p:txBody>
      </p:sp>
    </p:spTree>
    <p:extLst>
      <p:ext uri="{BB962C8B-B14F-4D97-AF65-F5344CB8AC3E}">
        <p14:creationId xmlns:p14="http://schemas.microsoft.com/office/powerpoint/2010/main" val="228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712" y="468703"/>
            <a:ext cx="10571998" cy="970450"/>
          </a:xfrm>
        </p:spPr>
        <p:txBody>
          <a:bodyPr/>
          <a:lstStyle/>
          <a:p>
            <a:r>
              <a:rPr lang="en-US" dirty="0" smtClean="0"/>
              <a:t>Sponsor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1" y="3888441"/>
            <a:ext cx="8630089" cy="2391335"/>
          </a:xfrm>
        </p:spPr>
        <p:txBody>
          <a:bodyPr anchor="t">
            <a:normAutofit fontScale="92500" lnSpcReduction="10000"/>
          </a:bodyPr>
          <a:lstStyle/>
          <a:p>
            <a:r>
              <a:rPr lang="en-US" dirty="0" smtClean="0"/>
              <a:t>Full Service Enterprise Mobile Development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Premier Consulting Partner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BSI_Labs</a:t>
            </a:r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bsilabs.ca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98" y="2322664"/>
            <a:ext cx="3797300" cy="1308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2770" y="2282315"/>
            <a:ext cx="3120571" cy="136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 Mobile Dev Should Know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263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1">
      <a:dk1>
        <a:srgbClr val="000000"/>
      </a:dk1>
      <a:lt1>
        <a:srgbClr val="FFFFFF"/>
      </a:lt1>
      <a:dk2>
        <a:srgbClr val="33333C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11895</TotalTime>
  <Words>756</Words>
  <Application>Microsoft Macintosh PowerPoint</Application>
  <PresentationFormat>Widescreen</PresentationFormat>
  <Paragraphs>232</Paragraphs>
  <Slides>36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Calibri</vt:lpstr>
      <vt:lpstr>Century Gothic</vt:lpstr>
      <vt:lpstr>Lucida Grande</vt:lpstr>
      <vt:lpstr>Mangal</vt:lpstr>
      <vt:lpstr>Menlo-Bold</vt:lpstr>
      <vt:lpstr>Menlo-Italic</vt:lpstr>
      <vt:lpstr>Menlo-Regular</vt:lpstr>
      <vt:lpstr>Wingdings</vt:lpstr>
      <vt:lpstr>Wingdings 2</vt:lpstr>
      <vt:lpstr>Arial</vt:lpstr>
      <vt:lpstr>Quotable</vt:lpstr>
      <vt:lpstr>Toronto Mobile .NET Developers</vt:lpstr>
      <vt:lpstr>Objectives</vt:lpstr>
      <vt:lpstr>Audience</vt:lpstr>
      <vt:lpstr>Motivation</vt:lpstr>
      <vt:lpstr>Time &amp; Location</vt:lpstr>
      <vt:lpstr>Speakers </vt:lpstr>
      <vt:lpstr>Connect</vt:lpstr>
      <vt:lpstr>Sponsor</vt:lpstr>
      <vt:lpstr>Every Mobile Dev Should Know…</vt:lpstr>
      <vt:lpstr>Inspiration</vt:lpstr>
      <vt:lpstr>Building Our Own</vt:lpstr>
      <vt:lpstr>Services and Background Tasks</vt:lpstr>
      <vt:lpstr>Dylan Berry</vt:lpstr>
      <vt:lpstr>Introduction</vt:lpstr>
      <vt:lpstr>Purpose</vt:lpstr>
      <vt:lpstr>Best Practices</vt:lpstr>
      <vt:lpstr>iOS Background Execution</vt:lpstr>
      <vt:lpstr>Lifecycle &amp; State</vt:lpstr>
      <vt:lpstr>Lifecycle Events</vt:lpstr>
      <vt:lpstr>Approaches</vt:lpstr>
      <vt:lpstr>Register A Background Task </vt:lpstr>
      <vt:lpstr>Background-Safe Tasks</vt:lpstr>
      <vt:lpstr>Demo 1</vt:lpstr>
      <vt:lpstr>DidEnterBackground Tasks</vt:lpstr>
      <vt:lpstr>Handling Timeouts</vt:lpstr>
      <vt:lpstr>Demo 2</vt:lpstr>
      <vt:lpstr>Background Transfers</vt:lpstr>
      <vt:lpstr>Demo 3</vt:lpstr>
      <vt:lpstr>Registering As A Background App</vt:lpstr>
      <vt:lpstr>Location Services</vt:lpstr>
      <vt:lpstr>Demo 4</vt:lpstr>
      <vt:lpstr>iOS Backgrounding Guidance</vt:lpstr>
      <vt:lpstr>iOS 11</vt:lpstr>
      <vt:lpstr>Wrap it Up!</vt:lpstr>
      <vt:lpstr>Resources</vt:lpstr>
      <vt:lpstr>Thank You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Toronto Mobile .NET Developers</dc:title>
  <dc:creator>Dylan Berry</dc:creator>
  <cp:lastModifiedBy>Dylan Berry</cp:lastModifiedBy>
  <cp:revision>97</cp:revision>
  <dcterms:created xsi:type="dcterms:W3CDTF">2017-09-17T17:51:24Z</dcterms:created>
  <dcterms:modified xsi:type="dcterms:W3CDTF">2017-10-18T13:25:31Z</dcterms:modified>
</cp:coreProperties>
</file>

<file path=docProps/thumbnail.jpeg>
</file>